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76" r:id="rId6"/>
    <p:sldId id="262" r:id="rId7"/>
    <p:sldId id="263" r:id="rId8"/>
    <p:sldId id="277" r:id="rId9"/>
    <p:sldId id="278" r:id="rId10"/>
    <p:sldId id="279" r:id="rId11"/>
    <p:sldId id="267" r:id="rId12"/>
    <p:sldId id="280" r:id="rId13"/>
    <p:sldId id="281" r:id="rId14"/>
    <p:sldId id="282" r:id="rId15"/>
    <p:sldId id="271" r:id="rId16"/>
    <p:sldId id="272" r:id="rId17"/>
    <p:sldId id="273" r:id="rId18"/>
    <p:sldId id="283" r:id="rId19"/>
    <p:sldId id="28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A4667A-DF22-4AC1-8734-203297FD086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1912027-7713-42BE-AC81-2943FFB0AD49}">
      <dgm:prSet/>
      <dgm:spPr/>
      <dgm:t>
        <a:bodyPr/>
        <a:lstStyle/>
        <a:p>
          <a:r>
            <a:rPr lang="en-US" dirty="0"/>
            <a:t>Zhu et al. – Emotion Classification with </a:t>
          </a:r>
          <a:r>
            <a:rPr lang="en-US" dirty="0">
              <a:solidFill>
                <a:schemeClr val="accent5"/>
              </a:solidFill>
            </a:rPr>
            <a:t>Data Augmentation Using Generative Adversarial Networks </a:t>
          </a:r>
          <a:r>
            <a:rPr lang="en-US" dirty="0"/>
            <a:t>[Zhu2017]</a:t>
          </a:r>
        </a:p>
      </dgm:t>
    </dgm:pt>
    <dgm:pt modelId="{CD6406DE-FF5B-482A-A240-697FF6367C62}" type="parTrans" cxnId="{A7F53857-C03F-4BAB-9A15-A0CEEE2C20C9}">
      <dgm:prSet/>
      <dgm:spPr/>
      <dgm:t>
        <a:bodyPr/>
        <a:lstStyle/>
        <a:p>
          <a:endParaRPr lang="en-US"/>
        </a:p>
      </dgm:t>
    </dgm:pt>
    <dgm:pt modelId="{A4A2A82F-9454-40C6-8EFB-A879FAE99371}" type="sibTrans" cxnId="{A7F53857-C03F-4BAB-9A15-A0CEEE2C20C9}">
      <dgm:prSet/>
      <dgm:spPr/>
      <dgm:t>
        <a:bodyPr/>
        <a:lstStyle/>
        <a:p>
          <a:endParaRPr lang="en-US"/>
        </a:p>
      </dgm:t>
    </dgm:pt>
    <dgm:pt modelId="{701A37E5-4116-4FBC-B5E7-8009B11F691D}">
      <dgm:prSet/>
      <dgm:spPr/>
      <dgm:t>
        <a:bodyPr/>
        <a:lstStyle/>
        <a:p>
          <a:r>
            <a:rPr lang="en-US" dirty="0"/>
            <a:t>Zhang and Zhou - </a:t>
          </a:r>
          <a:r>
            <a:rPr lang="en-US" dirty="0" err="1">
              <a:solidFill>
                <a:schemeClr val="accent5"/>
              </a:solidFill>
            </a:rPr>
            <a:t>ECycleGAN</a:t>
          </a:r>
          <a:r>
            <a:rPr lang="en-US" dirty="0"/>
            <a:t>: Enhanced Cycle-Consistent Generative Adversarial Networks [Zhang2020]</a:t>
          </a:r>
        </a:p>
      </dgm:t>
    </dgm:pt>
    <dgm:pt modelId="{AC0B6DFB-BB24-431F-85E1-78243B9FC044}" type="parTrans" cxnId="{85B83999-C06B-42DA-BDF8-88CF0FD61DBD}">
      <dgm:prSet/>
      <dgm:spPr/>
      <dgm:t>
        <a:bodyPr/>
        <a:lstStyle/>
        <a:p>
          <a:endParaRPr lang="en-US"/>
        </a:p>
      </dgm:t>
    </dgm:pt>
    <dgm:pt modelId="{C8F2BBE7-3A13-4C96-9211-E9B3ACB846B9}" type="sibTrans" cxnId="{85B83999-C06B-42DA-BDF8-88CF0FD61DBD}">
      <dgm:prSet/>
      <dgm:spPr/>
      <dgm:t>
        <a:bodyPr/>
        <a:lstStyle/>
        <a:p>
          <a:endParaRPr lang="en-US"/>
        </a:p>
      </dgm:t>
    </dgm:pt>
    <dgm:pt modelId="{F5C20A51-AF37-4B93-93D9-B581CC4FCEB4}">
      <dgm:prSet/>
      <dgm:spPr/>
      <dgm:t>
        <a:bodyPr/>
        <a:lstStyle/>
        <a:p>
          <a:r>
            <a:rPr lang="en-US" dirty="0"/>
            <a:t>Jackson et al. - </a:t>
          </a:r>
          <a:r>
            <a:rPr lang="fr-FR" dirty="0">
              <a:solidFill>
                <a:schemeClr val="accent5"/>
              </a:solidFill>
            </a:rPr>
            <a:t>Style Augmentation</a:t>
          </a:r>
          <a:r>
            <a:rPr lang="fr-FR" dirty="0"/>
            <a:t>: Data Augmentation via Style </a:t>
          </a:r>
          <a:r>
            <a:rPr lang="fr-FR" dirty="0" err="1"/>
            <a:t>Randomization</a:t>
          </a:r>
          <a:r>
            <a:rPr lang="fr-FR" dirty="0"/>
            <a:t> [Jackson2019]</a:t>
          </a:r>
          <a:endParaRPr lang="en-US" dirty="0"/>
        </a:p>
      </dgm:t>
    </dgm:pt>
    <dgm:pt modelId="{FD9385D1-25F7-4E15-B203-6AA56506BE5E}" type="parTrans" cxnId="{9DD0D3A3-2B6F-4ACF-A356-62B70205ECF5}">
      <dgm:prSet/>
      <dgm:spPr/>
      <dgm:t>
        <a:bodyPr/>
        <a:lstStyle/>
        <a:p>
          <a:endParaRPr lang="en-US"/>
        </a:p>
      </dgm:t>
    </dgm:pt>
    <dgm:pt modelId="{F8C49D2A-78AB-47CF-8A35-045DFAAA1195}" type="sibTrans" cxnId="{9DD0D3A3-2B6F-4ACF-A356-62B70205ECF5}">
      <dgm:prSet/>
      <dgm:spPr/>
      <dgm:t>
        <a:bodyPr/>
        <a:lstStyle/>
        <a:p>
          <a:endParaRPr lang="en-US"/>
        </a:p>
      </dgm:t>
    </dgm:pt>
    <dgm:pt modelId="{BD0D9206-AB68-4608-BF23-1524C088D978}" type="pres">
      <dgm:prSet presAssocID="{65A4667A-DF22-4AC1-8734-203297FD0862}" presName="vert0" presStyleCnt="0">
        <dgm:presLayoutVars>
          <dgm:dir/>
          <dgm:animOne val="branch"/>
          <dgm:animLvl val="lvl"/>
        </dgm:presLayoutVars>
      </dgm:prSet>
      <dgm:spPr/>
    </dgm:pt>
    <dgm:pt modelId="{D57CCF32-528E-4B98-9B9B-BEC95495D52B}" type="pres">
      <dgm:prSet presAssocID="{01912027-7713-42BE-AC81-2943FFB0AD49}" presName="thickLine" presStyleLbl="alignNode1" presStyleIdx="0" presStyleCnt="3"/>
      <dgm:spPr/>
    </dgm:pt>
    <dgm:pt modelId="{93E2A69C-84E6-4FCB-8B1C-73EB223B8058}" type="pres">
      <dgm:prSet presAssocID="{01912027-7713-42BE-AC81-2943FFB0AD49}" presName="horz1" presStyleCnt="0"/>
      <dgm:spPr/>
    </dgm:pt>
    <dgm:pt modelId="{7686A584-6620-4A45-9D28-8C4FE4B77F57}" type="pres">
      <dgm:prSet presAssocID="{01912027-7713-42BE-AC81-2943FFB0AD49}" presName="tx1" presStyleLbl="revTx" presStyleIdx="0" presStyleCnt="3"/>
      <dgm:spPr/>
    </dgm:pt>
    <dgm:pt modelId="{A795EB58-1D79-4F49-BA7D-EEF9DD660B4C}" type="pres">
      <dgm:prSet presAssocID="{01912027-7713-42BE-AC81-2943FFB0AD49}" presName="vert1" presStyleCnt="0"/>
      <dgm:spPr/>
    </dgm:pt>
    <dgm:pt modelId="{565060BE-6D11-4251-81CE-31BF1A10C76D}" type="pres">
      <dgm:prSet presAssocID="{701A37E5-4116-4FBC-B5E7-8009B11F691D}" presName="thickLine" presStyleLbl="alignNode1" presStyleIdx="1" presStyleCnt="3"/>
      <dgm:spPr/>
    </dgm:pt>
    <dgm:pt modelId="{E177E387-51FC-499E-8F78-C8C268F5E37D}" type="pres">
      <dgm:prSet presAssocID="{701A37E5-4116-4FBC-B5E7-8009B11F691D}" presName="horz1" presStyleCnt="0"/>
      <dgm:spPr/>
    </dgm:pt>
    <dgm:pt modelId="{D1C9DFDB-94C2-46CB-A111-2A2D21A8402A}" type="pres">
      <dgm:prSet presAssocID="{701A37E5-4116-4FBC-B5E7-8009B11F691D}" presName="tx1" presStyleLbl="revTx" presStyleIdx="1" presStyleCnt="3"/>
      <dgm:spPr/>
    </dgm:pt>
    <dgm:pt modelId="{112AFEF4-105B-483E-8B07-6930149B43FB}" type="pres">
      <dgm:prSet presAssocID="{701A37E5-4116-4FBC-B5E7-8009B11F691D}" presName="vert1" presStyleCnt="0"/>
      <dgm:spPr/>
    </dgm:pt>
    <dgm:pt modelId="{2631D9C2-F8C2-43E6-AFEA-F886B37186B8}" type="pres">
      <dgm:prSet presAssocID="{F5C20A51-AF37-4B93-93D9-B581CC4FCEB4}" presName="thickLine" presStyleLbl="alignNode1" presStyleIdx="2" presStyleCnt="3"/>
      <dgm:spPr/>
    </dgm:pt>
    <dgm:pt modelId="{F9A4B935-45C4-4A27-BC58-9826B9F15248}" type="pres">
      <dgm:prSet presAssocID="{F5C20A51-AF37-4B93-93D9-B581CC4FCEB4}" presName="horz1" presStyleCnt="0"/>
      <dgm:spPr/>
    </dgm:pt>
    <dgm:pt modelId="{8599C69F-4A92-4826-9C38-6A8D1B3D7209}" type="pres">
      <dgm:prSet presAssocID="{F5C20A51-AF37-4B93-93D9-B581CC4FCEB4}" presName="tx1" presStyleLbl="revTx" presStyleIdx="2" presStyleCnt="3"/>
      <dgm:spPr/>
    </dgm:pt>
    <dgm:pt modelId="{ED73DB87-EC7B-47F9-8DE9-AB25E6F48F34}" type="pres">
      <dgm:prSet presAssocID="{F5C20A51-AF37-4B93-93D9-B581CC4FCEB4}" presName="vert1" presStyleCnt="0"/>
      <dgm:spPr/>
    </dgm:pt>
  </dgm:ptLst>
  <dgm:cxnLst>
    <dgm:cxn modelId="{AE6E0508-AD47-4326-AA0F-31F37136D3B0}" type="presOf" srcId="{01912027-7713-42BE-AC81-2943FFB0AD49}" destId="{7686A584-6620-4A45-9D28-8C4FE4B77F57}" srcOrd="0" destOrd="0" presId="urn:microsoft.com/office/officeart/2008/layout/LinedList"/>
    <dgm:cxn modelId="{E9567A2B-51B1-4ECC-A91E-D993B14A5BD0}" type="presOf" srcId="{701A37E5-4116-4FBC-B5E7-8009B11F691D}" destId="{D1C9DFDB-94C2-46CB-A111-2A2D21A8402A}" srcOrd="0" destOrd="0" presId="urn:microsoft.com/office/officeart/2008/layout/LinedList"/>
    <dgm:cxn modelId="{E79C0E64-59E2-4682-BF66-9CF9564FBAC2}" type="presOf" srcId="{65A4667A-DF22-4AC1-8734-203297FD0862}" destId="{BD0D9206-AB68-4608-BF23-1524C088D978}" srcOrd="0" destOrd="0" presId="urn:microsoft.com/office/officeart/2008/layout/LinedList"/>
    <dgm:cxn modelId="{A7F53857-C03F-4BAB-9A15-A0CEEE2C20C9}" srcId="{65A4667A-DF22-4AC1-8734-203297FD0862}" destId="{01912027-7713-42BE-AC81-2943FFB0AD49}" srcOrd="0" destOrd="0" parTransId="{CD6406DE-FF5B-482A-A240-697FF6367C62}" sibTransId="{A4A2A82F-9454-40C6-8EFB-A879FAE99371}"/>
    <dgm:cxn modelId="{4E745586-E140-4BAA-A2A1-4E1DB84E8E1A}" type="presOf" srcId="{F5C20A51-AF37-4B93-93D9-B581CC4FCEB4}" destId="{8599C69F-4A92-4826-9C38-6A8D1B3D7209}" srcOrd="0" destOrd="0" presId="urn:microsoft.com/office/officeart/2008/layout/LinedList"/>
    <dgm:cxn modelId="{85B83999-C06B-42DA-BDF8-88CF0FD61DBD}" srcId="{65A4667A-DF22-4AC1-8734-203297FD0862}" destId="{701A37E5-4116-4FBC-B5E7-8009B11F691D}" srcOrd="1" destOrd="0" parTransId="{AC0B6DFB-BB24-431F-85E1-78243B9FC044}" sibTransId="{C8F2BBE7-3A13-4C96-9211-E9B3ACB846B9}"/>
    <dgm:cxn modelId="{9DD0D3A3-2B6F-4ACF-A356-62B70205ECF5}" srcId="{65A4667A-DF22-4AC1-8734-203297FD0862}" destId="{F5C20A51-AF37-4B93-93D9-B581CC4FCEB4}" srcOrd="2" destOrd="0" parTransId="{FD9385D1-25F7-4E15-B203-6AA56506BE5E}" sibTransId="{F8C49D2A-78AB-47CF-8A35-045DFAAA1195}"/>
    <dgm:cxn modelId="{510541BF-3988-4529-8D93-7697AF90DE67}" type="presParOf" srcId="{BD0D9206-AB68-4608-BF23-1524C088D978}" destId="{D57CCF32-528E-4B98-9B9B-BEC95495D52B}" srcOrd="0" destOrd="0" presId="urn:microsoft.com/office/officeart/2008/layout/LinedList"/>
    <dgm:cxn modelId="{8CFFFD36-B264-49EF-BDE1-F2B72309E24C}" type="presParOf" srcId="{BD0D9206-AB68-4608-BF23-1524C088D978}" destId="{93E2A69C-84E6-4FCB-8B1C-73EB223B8058}" srcOrd="1" destOrd="0" presId="urn:microsoft.com/office/officeart/2008/layout/LinedList"/>
    <dgm:cxn modelId="{B4925743-E95F-42B0-A4B0-7EE00B2C5FAA}" type="presParOf" srcId="{93E2A69C-84E6-4FCB-8B1C-73EB223B8058}" destId="{7686A584-6620-4A45-9D28-8C4FE4B77F57}" srcOrd="0" destOrd="0" presId="urn:microsoft.com/office/officeart/2008/layout/LinedList"/>
    <dgm:cxn modelId="{3508416D-8D23-46E2-999E-4C37FAF910EC}" type="presParOf" srcId="{93E2A69C-84E6-4FCB-8B1C-73EB223B8058}" destId="{A795EB58-1D79-4F49-BA7D-EEF9DD660B4C}" srcOrd="1" destOrd="0" presId="urn:microsoft.com/office/officeart/2008/layout/LinedList"/>
    <dgm:cxn modelId="{1651FE0E-E8E7-4132-8EB4-27F70E5632A4}" type="presParOf" srcId="{BD0D9206-AB68-4608-BF23-1524C088D978}" destId="{565060BE-6D11-4251-81CE-31BF1A10C76D}" srcOrd="2" destOrd="0" presId="urn:microsoft.com/office/officeart/2008/layout/LinedList"/>
    <dgm:cxn modelId="{395E633A-65FD-4DF9-9C71-8422728898EA}" type="presParOf" srcId="{BD0D9206-AB68-4608-BF23-1524C088D978}" destId="{E177E387-51FC-499E-8F78-C8C268F5E37D}" srcOrd="3" destOrd="0" presId="urn:microsoft.com/office/officeart/2008/layout/LinedList"/>
    <dgm:cxn modelId="{D0167EE9-5D0D-47A0-B7F6-C7C6FD2AC7CA}" type="presParOf" srcId="{E177E387-51FC-499E-8F78-C8C268F5E37D}" destId="{D1C9DFDB-94C2-46CB-A111-2A2D21A8402A}" srcOrd="0" destOrd="0" presId="urn:microsoft.com/office/officeart/2008/layout/LinedList"/>
    <dgm:cxn modelId="{2FB9CAED-AC1B-4C88-BFCA-8286EA635B92}" type="presParOf" srcId="{E177E387-51FC-499E-8F78-C8C268F5E37D}" destId="{112AFEF4-105B-483E-8B07-6930149B43FB}" srcOrd="1" destOrd="0" presId="urn:microsoft.com/office/officeart/2008/layout/LinedList"/>
    <dgm:cxn modelId="{A8F92CB1-4C83-4FCF-98D4-011C348B2335}" type="presParOf" srcId="{BD0D9206-AB68-4608-BF23-1524C088D978}" destId="{2631D9C2-F8C2-43E6-AFEA-F886B37186B8}" srcOrd="4" destOrd="0" presId="urn:microsoft.com/office/officeart/2008/layout/LinedList"/>
    <dgm:cxn modelId="{B1737001-EC5A-4FCD-A70D-AEBDE2AA620A}" type="presParOf" srcId="{BD0D9206-AB68-4608-BF23-1524C088D978}" destId="{F9A4B935-45C4-4A27-BC58-9826B9F15248}" srcOrd="5" destOrd="0" presId="urn:microsoft.com/office/officeart/2008/layout/LinedList"/>
    <dgm:cxn modelId="{9ED36318-61F0-47FE-9E79-829028857FD2}" type="presParOf" srcId="{F9A4B935-45C4-4A27-BC58-9826B9F15248}" destId="{8599C69F-4A92-4826-9C38-6A8D1B3D7209}" srcOrd="0" destOrd="0" presId="urn:microsoft.com/office/officeart/2008/layout/LinedList"/>
    <dgm:cxn modelId="{FB58C810-A0AA-4C72-A835-D3A167BFE122}" type="presParOf" srcId="{F9A4B935-45C4-4A27-BC58-9826B9F15248}" destId="{ED73DB87-EC7B-47F9-8DE9-AB25E6F48F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CCF32-528E-4B98-9B9B-BEC95495D52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6A584-6620-4A45-9D28-8C4FE4B77F57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Zhu et al. – Emotion Classification with </a:t>
          </a:r>
          <a:r>
            <a:rPr lang="en-US" sz="3300" kern="1200" dirty="0">
              <a:solidFill>
                <a:schemeClr val="accent5"/>
              </a:solidFill>
            </a:rPr>
            <a:t>Data Augmentation Using Generative Adversarial Networks </a:t>
          </a:r>
          <a:r>
            <a:rPr lang="en-US" sz="3300" kern="1200" dirty="0"/>
            <a:t>[Zhu2017]</a:t>
          </a:r>
        </a:p>
      </dsp:txBody>
      <dsp:txXfrm>
        <a:off x="0" y="2703"/>
        <a:ext cx="6900512" cy="1843578"/>
      </dsp:txXfrm>
    </dsp:sp>
    <dsp:sp modelId="{565060BE-6D11-4251-81CE-31BF1A10C76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9DFDB-94C2-46CB-A111-2A2D21A8402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Zhang and Zhou - </a:t>
          </a:r>
          <a:r>
            <a:rPr lang="en-US" sz="3300" kern="1200" dirty="0" err="1">
              <a:solidFill>
                <a:schemeClr val="accent5"/>
              </a:solidFill>
            </a:rPr>
            <a:t>ECycleGAN</a:t>
          </a:r>
          <a:r>
            <a:rPr lang="en-US" sz="3300" kern="1200" dirty="0"/>
            <a:t>: Enhanced Cycle-Consistent Generative Adversarial Networks [Zhang2020]</a:t>
          </a:r>
        </a:p>
      </dsp:txBody>
      <dsp:txXfrm>
        <a:off x="0" y="1846281"/>
        <a:ext cx="6900512" cy="1843578"/>
      </dsp:txXfrm>
    </dsp:sp>
    <dsp:sp modelId="{2631D9C2-F8C2-43E6-AFEA-F886B37186B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9C69F-4A92-4826-9C38-6A8D1B3D7209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Jackson et al. - </a:t>
          </a:r>
          <a:r>
            <a:rPr lang="fr-FR" sz="3300" kern="1200" dirty="0">
              <a:solidFill>
                <a:schemeClr val="accent5"/>
              </a:solidFill>
            </a:rPr>
            <a:t>Style Augmentation</a:t>
          </a:r>
          <a:r>
            <a:rPr lang="fr-FR" sz="3300" kern="1200" dirty="0"/>
            <a:t>: Data Augmentation via Style </a:t>
          </a:r>
          <a:r>
            <a:rPr lang="fr-FR" sz="3300" kern="1200" dirty="0" err="1"/>
            <a:t>Randomization</a:t>
          </a:r>
          <a:r>
            <a:rPr lang="fr-FR" sz="3300" kern="1200" dirty="0"/>
            <a:t> [Jackson2019]</a:t>
          </a:r>
          <a:endParaRPr lang="en-US" sz="3300" kern="1200" dirty="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07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74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35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92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49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0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78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32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53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87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23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A8F26-334E-4A2F-A174-8430B33C986F}" type="datetimeFigureOut">
              <a:rPr lang="it-IT" smtClean="0"/>
              <a:t>27/05/2022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600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3F409AD3-7901-9336-E99D-3153272CE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C39AFE4-78DB-F955-EC8D-CE66C4836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Augmentation for Road Sign Detection</a:t>
            </a:r>
            <a:endParaRPr lang="it-IT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5DBE26-F96C-6715-A81E-2ECA9907A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Francesco Azzoni, Corrado Fasana, Samuele Pasini</a:t>
            </a:r>
            <a:endParaRPr lang="it-I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3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C2C0D3-B87E-212D-A5E1-338E07B7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CycleGAN</a:t>
            </a:r>
            <a:r>
              <a:rPr lang="en-US" sz="5400" dirty="0"/>
              <a:t> vs </a:t>
            </a:r>
            <a:r>
              <a:rPr lang="en-US" sz="5400" dirty="0" err="1"/>
              <a:t>ECycleGAN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53F635B2-E37E-2A70-0D9E-8668D6A68EB7}"/>
              </a:ext>
            </a:extLst>
          </p:cNvPr>
          <p:cNvSpPr txBox="1">
            <a:spLocks/>
          </p:cNvSpPr>
          <p:nvPr/>
        </p:nvSpPr>
        <p:spPr>
          <a:xfrm>
            <a:off x="1959192" y="325031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Pixel Similarity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AAE120B9-83EB-7D7F-7C7C-D46AAF30A48C}"/>
              </a:ext>
            </a:extLst>
          </p:cNvPr>
          <p:cNvSpPr txBox="1">
            <a:spLocks/>
          </p:cNvSpPr>
          <p:nvPr/>
        </p:nvSpPr>
        <p:spPr>
          <a:xfrm>
            <a:off x="7594328" y="3250310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Perceptual Loss</a:t>
            </a:r>
            <a:endParaRPr lang="it-IT" dirty="0">
              <a:solidFill>
                <a:schemeClr val="accent5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4D6C53A-ECB4-3038-5EAD-94276DB4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3865185"/>
            <a:ext cx="4970218" cy="6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5C5ACB4-7713-FF1F-BFAA-D2D2C209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48" y="3835359"/>
            <a:ext cx="4459077" cy="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6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B8DAB5A-92B7-1772-563B-4CE051B5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Jakson2019</a:t>
            </a:r>
            <a:endParaRPr lang="it-IT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0F97A14-E554-15E1-BCEA-DED33AB4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They introduce </a:t>
            </a:r>
            <a:r>
              <a:rPr lang="en-US" sz="2200" dirty="0">
                <a:solidFill>
                  <a:schemeClr val="accent5"/>
                </a:solidFill>
              </a:rPr>
              <a:t>style augmentation</a:t>
            </a:r>
            <a:r>
              <a:rPr lang="en-US" sz="2200" dirty="0"/>
              <a:t>, a form of augmentation based on random style transfer</a:t>
            </a:r>
          </a:p>
          <a:p>
            <a:r>
              <a:rPr lang="en-US" sz="2200" dirty="0"/>
              <a:t>Style augmentation </a:t>
            </a:r>
            <a:r>
              <a:rPr lang="en-US" sz="2200" dirty="0">
                <a:solidFill>
                  <a:schemeClr val="accent5"/>
                </a:solidFill>
              </a:rPr>
              <a:t>randomizes color, texture and </a:t>
            </a:r>
            <a:r>
              <a:rPr lang="en-US" sz="2200" dirty="0" err="1">
                <a:solidFill>
                  <a:schemeClr val="accent5"/>
                </a:solidFill>
              </a:rPr>
              <a:t>constrast</a:t>
            </a:r>
            <a:endParaRPr lang="en-US" sz="2200" dirty="0">
              <a:solidFill>
                <a:schemeClr val="accent5"/>
              </a:solidFill>
            </a:endParaRPr>
          </a:p>
          <a:p>
            <a:r>
              <a:rPr lang="en-US" sz="2200" dirty="0"/>
              <a:t>Style augmentation </a:t>
            </a:r>
            <a:r>
              <a:rPr lang="en-US" sz="2200" dirty="0">
                <a:solidFill>
                  <a:schemeClr val="accent5"/>
                </a:solidFill>
              </a:rPr>
              <a:t>preserves shapes and semantic content</a:t>
            </a:r>
          </a:p>
          <a:p>
            <a:r>
              <a:rPr lang="en-US" sz="2200" dirty="0"/>
              <a:t>They use a style transfer network to perform style randomization</a:t>
            </a:r>
          </a:p>
          <a:p>
            <a:r>
              <a:rPr lang="en-US" sz="2200" dirty="0"/>
              <a:t>They </a:t>
            </a:r>
            <a:r>
              <a:rPr lang="en-US" sz="2200" dirty="0">
                <a:solidFill>
                  <a:schemeClr val="accent5"/>
                </a:solidFill>
              </a:rPr>
              <a:t>sample the style embedding from a specific distribution</a:t>
            </a:r>
            <a:r>
              <a:rPr lang="en-US" sz="2200" dirty="0"/>
              <a:t> instead of using a style image to derive the embedding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5165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B8DAB5A-92B7-1772-563B-4CE051B5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Standard style transfer pipeline</a:t>
            </a:r>
            <a:endParaRPr lang="it-IT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7A082E3-665E-F6C2-7974-4DE398F05B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24" y="2082684"/>
            <a:ext cx="9064304" cy="4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7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B8DAB5A-92B7-1772-563B-4CE051B5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Proposed style transfer pipeline</a:t>
            </a:r>
            <a:endParaRPr lang="it-IT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7A082E3-665E-F6C2-7974-4DE398F05B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24" y="2082684"/>
            <a:ext cx="9064304" cy="4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F96E7D5B-6081-441B-23D6-A8F19A51D359}"/>
              </a:ext>
            </a:extLst>
          </p:cNvPr>
          <p:cNvSpPr/>
          <p:nvPr/>
        </p:nvSpPr>
        <p:spPr>
          <a:xfrm>
            <a:off x="1706828" y="4271857"/>
            <a:ext cx="3635566" cy="2627523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10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B8DAB5A-92B7-1772-563B-4CE051B5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Randomization procedure</a:t>
            </a:r>
            <a:endParaRPr lang="it-IT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A6A1DC-A9CD-C9F0-5B24-B08E476012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6" y="2401396"/>
            <a:ext cx="9842587" cy="1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B2F8291-B873-F1AB-0D17-D65D8116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4" y="4523975"/>
            <a:ext cx="3676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5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DA0FE6-B0C5-4A1F-54AC-C89D743C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Our Idea</a:t>
            </a:r>
            <a:endParaRPr lang="it-IT" sz="5400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D6AEE533-F929-9429-D1C9-784A7831E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36" r="803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B2065-7880-3E83-417B-813E8A0D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Exploit </a:t>
            </a:r>
            <a:r>
              <a:rPr lang="en-US" sz="2000" dirty="0" err="1">
                <a:solidFill>
                  <a:schemeClr val="accent5"/>
                </a:solidFill>
              </a:rPr>
              <a:t>ECycleGANs</a:t>
            </a:r>
            <a:r>
              <a:rPr lang="en-US" sz="2000" dirty="0">
                <a:solidFill>
                  <a:schemeClr val="accent5"/>
                </a:solidFill>
              </a:rPr>
              <a:t> to balance</a:t>
            </a:r>
            <a:r>
              <a:rPr lang="en-US" sz="2000" dirty="0"/>
              <a:t> a dataset of </a:t>
            </a:r>
            <a:r>
              <a:rPr lang="en-US" sz="2000" dirty="0">
                <a:solidFill>
                  <a:schemeClr val="accent5"/>
                </a:solidFill>
              </a:rPr>
              <a:t>road signs </a:t>
            </a:r>
            <a:r>
              <a:rPr lang="en-US" sz="2000" dirty="0"/>
              <a:t>(some of which are less frequent than others).</a:t>
            </a:r>
          </a:p>
          <a:p>
            <a:r>
              <a:rPr lang="en-US" sz="2000" dirty="0"/>
              <a:t>Exploit the method proposed by [Jackson2019] to </a:t>
            </a:r>
            <a:r>
              <a:rPr lang="en-US" sz="2000" dirty="0">
                <a:solidFill>
                  <a:schemeClr val="accent5"/>
                </a:solidFill>
              </a:rPr>
              <a:t>produce augmented versions of road signs under different weather conditions</a:t>
            </a:r>
            <a:r>
              <a:rPr lang="en-US" sz="2000" dirty="0"/>
              <a:t> which is a crucial point for self-driving cars given that many models experience a decrease of performance in these cases.</a:t>
            </a:r>
          </a:p>
          <a:p>
            <a:r>
              <a:rPr lang="en-US" sz="2000" dirty="0"/>
              <a:t>Use a classifier to evaluate and </a:t>
            </a:r>
            <a:r>
              <a:rPr lang="en-US" sz="2000" dirty="0">
                <a:solidFill>
                  <a:schemeClr val="accent5"/>
                </a:solidFill>
              </a:rPr>
              <a:t>compare results obtained with and without data augmentation</a:t>
            </a:r>
            <a:r>
              <a:rPr lang="en-US" sz="2000" dirty="0"/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7224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73B1D0-B781-F91C-A7C6-0D6A2AF2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Work Plan</a:t>
            </a:r>
            <a:endParaRPr lang="it-IT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BE95F-78ED-99C5-D452-D74320CC9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 dirty="0">
                <a:solidFill>
                  <a:schemeClr val="accent5"/>
                </a:solidFill>
              </a:rPr>
              <a:t>Dataset Collection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Collect road sign dataset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Collect weather dataset for style augmentation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Collect road sign samples under difficult weather condition to be used as difficult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>
                <a:solidFill>
                  <a:schemeClr val="accent5"/>
                </a:solidFill>
              </a:rPr>
              <a:t>Classifier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Create a basic classification network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Evaluate the classification of road sign without any type of balancing and augmentation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>
                <a:solidFill>
                  <a:schemeClr val="accent5"/>
                </a:solidFill>
              </a:rPr>
              <a:t>Domain Transfer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Use </a:t>
            </a:r>
            <a:r>
              <a:rPr lang="en-US" sz="1700" dirty="0" err="1"/>
              <a:t>CycleGAN</a:t>
            </a:r>
            <a:r>
              <a:rPr lang="en-US" sz="1700" dirty="0"/>
              <a:t> for emotion classification, replicating results of Zhu2017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Use </a:t>
            </a:r>
            <a:r>
              <a:rPr lang="en-US" sz="1700" dirty="0" err="1"/>
              <a:t>CycleGAN</a:t>
            </a:r>
            <a:r>
              <a:rPr lang="en-US" sz="1700" dirty="0"/>
              <a:t> on the road sign dataset to balance it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Implement </a:t>
            </a:r>
            <a:r>
              <a:rPr lang="en-US" sz="1700" dirty="0" err="1"/>
              <a:t>ECycleGAN</a:t>
            </a:r>
            <a:r>
              <a:rPr lang="en-US" sz="1700" dirty="0"/>
              <a:t> and train on road sign dataset to balance it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Evaluate the classification performance using the balanced datasets from </a:t>
            </a:r>
            <a:r>
              <a:rPr lang="en-US" sz="1700" dirty="0" err="1"/>
              <a:t>CycleGAN</a:t>
            </a:r>
            <a:r>
              <a:rPr lang="en-US" sz="1700" dirty="0"/>
              <a:t> and </a:t>
            </a:r>
            <a:r>
              <a:rPr lang="en-US" sz="1700" dirty="0" err="1"/>
              <a:t>ECycleGAN</a:t>
            </a:r>
            <a:endParaRPr lang="en-US" sz="1700" dirty="0"/>
          </a:p>
          <a:p>
            <a:pPr marL="971550" lvl="1" indent="-514350">
              <a:buFont typeface="+mj-lt"/>
              <a:buAutoNum type="alphaLcPeriod"/>
            </a:pP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308518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8BF480-C968-77C5-A8DF-24AB12FD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Work Plan</a:t>
            </a:r>
            <a:endParaRPr lang="it-IT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80C5AF-89B2-F2AD-291B-3B446C12B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1700" dirty="0">
                <a:solidFill>
                  <a:schemeClr val="accent5"/>
                </a:solidFill>
              </a:rPr>
              <a:t>Style augmentation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Derive the style embeddings from weather dataset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Use Jackson2019 on unbalanced road sign dataset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Evaluate the classification performance using the unbalanced style augmented dataset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Use Jackson2019 on the balanced dataset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700" dirty="0"/>
              <a:t>Evaluate the classification performance using the balanced style augmented dataset</a:t>
            </a:r>
          </a:p>
        </p:txBody>
      </p:sp>
    </p:spTree>
    <p:extLst>
      <p:ext uri="{BB962C8B-B14F-4D97-AF65-F5344CB8AC3E}">
        <p14:creationId xmlns:p14="http://schemas.microsoft.com/office/powerpoint/2010/main" val="59567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8BF480-C968-77C5-A8DF-24AB12FD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Visualization of the idea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40E3D2-C32D-3030-E202-2798F5B5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7221"/>
            <a:ext cx="2411775" cy="24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D746E8-1BF8-FDE3-2A98-6E24B3A1D806}"/>
              </a:ext>
            </a:extLst>
          </p:cNvPr>
          <p:cNvSpPr txBox="1"/>
          <p:nvPr/>
        </p:nvSpPr>
        <p:spPr>
          <a:xfrm>
            <a:off x="1126848" y="2885444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Road sign dataset</a:t>
            </a:r>
            <a:endParaRPr lang="it-IT" dirty="0">
              <a:solidFill>
                <a:schemeClr val="accent5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680BB40-1A81-894B-008F-ACBEE4C64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9"/>
          <a:stretch/>
        </p:blipFill>
        <p:spPr bwMode="auto">
          <a:xfrm>
            <a:off x="4170553" y="2757270"/>
            <a:ext cx="1981042" cy="14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FD996AB-F0DE-98E4-E322-82FA5948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54" y="4785596"/>
            <a:ext cx="1981042" cy="16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00C0B686-A98F-8A9E-2D54-6CFBE639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36" y="2757269"/>
            <a:ext cx="1988346" cy="1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7B322DBB-3F47-595E-C473-D9323A84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36" y="5053302"/>
            <a:ext cx="1981042" cy="1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3DA1C1-944A-39A0-4BC3-CE4AE2B3AC97}"/>
              </a:ext>
            </a:extLst>
          </p:cNvPr>
          <p:cNvSpPr txBox="1"/>
          <p:nvPr/>
        </p:nvSpPr>
        <p:spPr>
          <a:xfrm>
            <a:off x="5493190" y="2276284"/>
            <a:ext cx="17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Weather dataset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9FA83-6DEA-E938-FD5E-8BDC3F068EE5}"/>
              </a:ext>
            </a:extLst>
          </p:cNvPr>
          <p:cNvSpPr txBox="1"/>
          <p:nvPr/>
        </p:nvSpPr>
        <p:spPr>
          <a:xfrm>
            <a:off x="8764681" y="1967470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Style augmented road sign dataset</a:t>
            </a:r>
            <a:endParaRPr lang="it-IT" dirty="0">
              <a:solidFill>
                <a:schemeClr val="accent5"/>
              </a:solidFill>
            </a:endParaRP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DE9774A0-EF36-31D8-5CAE-23FEF215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54" y="2500604"/>
            <a:ext cx="1015096" cy="21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4DB4BCC-4FEC-6D81-9588-8E3D87E6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598" y="2500604"/>
            <a:ext cx="1105187" cy="211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45A3D35-0444-5121-8248-0CB7F876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21" y="4839065"/>
            <a:ext cx="1498651" cy="161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7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3F409AD3-7901-9336-E99D-3153272CE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A1AD760-0D4A-90BB-D7ED-05E35549C157}"/>
              </a:ext>
            </a:extLst>
          </p:cNvPr>
          <p:cNvSpPr txBox="1">
            <a:spLocks/>
          </p:cNvSpPr>
          <p:nvPr/>
        </p:nvSpPr>
        <p:spPr>
          <a:xfrm>
            <a:off x="7380514" y="2155372"/>
            <a:ext cx="3200400" cy="21647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5400" dirty="0"/>
              <a:t>Thanks for the </a:t>
            </a:r>
            <a:r>
              <a:rPr lang="it-IT" sz="5400" dirty="0" err="1"/>
              <a:t>attention</a:t>
            </a:r>
            <a:r>
              <a:rPr lang="it-IT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524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E3F6C6-5666-065D-484F-FBA8F427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Analyzed papers</a:t>
            </a:r>
            <a:endParaRPr lang="it-IT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FF2E75E-A2F7-CCBF-376F-495A1B21D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40801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65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41BDF7-06A4-EB0D-D1F5-872A1EE6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Zhu2017</a:t>
            </a:r>
            <a:endParaRPr lang="it-IT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F4151-85E2-0321-98E6-468AF6A3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They propose an adversarial augmentation technique in order to </a:t>
            </a:r>
            <a:r>
              <a:rPr lang="en-US" sz="2200" dirty="0">
                <a:solidFill>
                  <a:schemeClr val="accent5"/>
                </a:solidFill>
              </a:rPr>
              <a:t>balance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5"/>
                </a:solidFill>
              </a:rPr>
              <a:t>emotion dataset</a:t>
            </a:r>
            <a:r>
              <a:rPr lang="en-US" sz="2200" dirty="0"/>
              <a:t> using </a:t>
            </a:r>
            <a:r>
              <a:rPr lang="en-US" sz="2200" dirty="0">
                <a:solidFill>
                  <a:schemeClr val="accent5"/>
                </a:solidFill>
              </a:rPr>
              <a:t>domain transfer</a:t>
            </a:r>
          </a:p>
          <a:p>
            <a:r>
              <a:rPr lang="en-US" sz="2200" dirty="0"/>
              <a:t>They use </a:t>
            </a:r>
            <a:r>
              <a:rPr lang="en-US" sz="2200" dirty="0" err="1">
                <a:solidFill>
                  <a:schemeClr val="accent5"/>
                </a:solidFill>
              </a:rPr>
              <a:t>CycleGAN</a:t>
            </a:r>
            <a:r>
              <a:rPr lang="en-US" sz="2200" dirty="0"/>
              <a:t> to build the framework</a:t>
            </a:r>
          </a:p>
          <a:p>
            <a:r>
              <a:rPr lang="en-US" sz="2200" dirty="0"/>
              <a:t>LSGAN is used as adversarial loss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4449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41BDF7-06A4-EB0D-D1F5-872A1EE6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CycleGAN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C2B16D-E61E-52C2-7412-C82B85761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01" y="1823457"/>
            <a:ext cx="6185949" cy="41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57255DF-CD35-7D27-CDE7-6ABC3915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05" y="6084052"/>
            <a:ext cx="5420140" cy="5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0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41BDF7-06A4-EB0D-D1F5-872A1EE6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CycleGAN</a:t>
            </a:r>
            <a:r>
              <a:rPr lang="en-US" sz="5400" dirty="0"/>
              <a:t> in emotion classification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2E50C-0F07-AC7D-605F-A7F30DD2E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56" y="1877864"/>
            <a:ext cx="7069112" cy="47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479FC14-4291-A8C2-8942-70B70CE8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29" y="2112214"/>
            <a:ext cx="1791101" cy="5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1C4BC76-33F7-C13E-3322-D8E8B0D5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96" y="2112214"/>
            <a:ext cx="1791101" cy="5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14493FC-0F52-0E54-31DD-2E984ED6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548" y="3939178"/>
            <a:ext cx="1666244" cy="4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4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75A35F-BDBD-5B89-B469-8FDB6153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Results</a:t>
            </a:r>
            <a:endParaRPr lang="it-IT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74C73-81FD-FE39-4737-E54B1767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There is an improvement in </a:t>
            </a:r>
            <a:r>
              <a:rPr lang="en-US" sz="2200" dirty="0">
                <a:solidFill>
                  <a:schemeClr val="accent5"/>
                </a:solidFill>
              </a:rPr>
              <a:t>distribution integrity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5"/>
                </a:solidFill>
              </a:rPr>
              <a:t>margin clarity between classes</a:t>
            </a:r>
          </a:p>
          <a:p>
            <a:r>
              <a:rPr lang="en-US" sz="2200" dirty="0"/>
              <a:t>Accuracy of emotion classification task increases significantly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1747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C2C0D3-B87E-212D-A5E1-338E07B7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Zhang2020</a:t>
            </a:r>
            <a:endParaRPr lang="it-IT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ADF26D-0E31-94A5-FDC5-B0DE077CE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They </a:t>
            </a:r>
            <a:r>
              <a:rPr lang="en-US" sz="2200" dirty="0">
                <a:solidFill>
                  <a:schemeClr val="accent5"/>
                </a:solidFill>
              </a:rPr>
              <a:t>modify </a:t>
            </a:r>
            <a:r>
              <a:rPr lang="en-US" sz="2200" dirty="0" err="1">
                <a:solidFill>
                  <a:schemeClr val="accent5"/>
                </a:solidFill>
              </a:rPr>
              <a:t>CycleGAN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in order to improve the quality of the generated images</a:t>
            </a:r>
          </a:p>
          <a:p>
            <a:r>
              <a:rPr lang="en-US" sz="2200" dirty="0"/>
              <a:t>They show superiority in </a:t>
            </a:r>
            <a:r>
              <a:rPr lang="en-US" sz="2200" dirty="0">
                <a:solidFill>
                  <a:schemeClr val="accent5"/>
                </a:solidFill>
              </a:rPr>
              <a:t>domain translation</a:t>
            </a:r>
            <a:r>
              <a:rPr lang="en-US" sz="2200" dirty="0"/>
              <a:t> (not specifically in emotion classification)</a:t>
            </a:r>
          </a:p>
          <a:p>
            <a:r>
              <a:rPr lang="en-US" sz="2200" dirty="0"/>
              <a:t>The introduced model is named </a:t>
            </a:r>
            <a:r>
              <a:rPr lang="en-US" sz="2200" dirty="0" err="1">
                <a:solidFill>
                  <a:schemeClr val="accent5"/>
                </a:solidFill>
              </a:rPr>
              <a:t>ECycleGAN</a:t>
            </a:r>
            <a:endParaRPr lang="it-IT" sz="2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0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C2C0D3-B87E-212D-A5E1-338E07B7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CycleGAN</a:t>
            </a:r>
            <a:r>
              <a:rPr lang="en-US" sz="5400" dirty="0"/>
              <a:t> vs </a:t>
            </a:r>
            <a:r>
              <a:rPr lang="en-US" sz="5400" dirty="0" err="1"/>
              <a:t>ECycleGAN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4B8728F7-28BA-CDB1-3E91-B86D35A97F7A}"/>
              </a:ext>
            </a:extLst>
          </p:cNvPr>
          <p:cNvSpPr txBox="1">
            <a:spLocks/>
          </p:cNvSpPr>
          <p:nvPr/>
        </p:nvSpPr>
        <p:spPr>
          <a:xfrm>
            <a:off x="838200" y="20558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</a:rPr>
              <a:t>CycleGAN</a:t>
            </a:r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70E873C7-6806-F637-750C-9238FD0DC813}"/>
              </a:ext>
            </a:extLst>
          </p:cNvPr>
          <p:cNvSpPr txBox="1">
            <a:spLocks/>
          </p:cNvSpPr>
          <p:nvPr/>
        </p:nvSpPr>
        <p:spPr>
          <a:xfrm>
            <a:off x="838200" y="287972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5"/>
                </a:solidFill>
              </a:rPr>
              <a:t>Residual blocks</a:t>
            </a:r>
            <a:r>
              <a:rPr lang="en-US" dirty="0"/>
              <a:t> as the basic network building unit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5"/>
                </a:solidFill>
              </a:rPr>
              <a:t>LSGAN</a:t>
            </a:r>
            <a:r>
              <a:rPr lang="en-US" dirty="0"/>
              <a:t> as the adversarial loss</a:t>
            </a:r>
          </a:p>
          <a:p>
            <a:pPr>
              <a:buClr>
                <a:schemeClr val="tx1"/>
              </a:buClr>
            </a:pPr>
            <a:r>
              <a:rPr lang="en-US" dirty="0"/>
              <a:t>Cycle consistency based on low-level pixel-wise error measures (</a:t>
            </a:r>
            <a:r>
              <a:rPr lang="en-US" dirty="0">
                <a:solidFill>
                  <a:schemeClr val="accent5"/>
                </a:solidFill>
              </a:rPr>
              <a:t>pixel similarity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D97EA162-67D9-C52E-680B-C2ECF802C0DB}"/>
              </a:ext>
            </a:extLst>
          </p:cNvPr>
          <p:cNvSpPr txBox="1">
            <a:spLocks/>
          </p:cNvSpPr>
          <p:nvPr/>
        </p:nvSpPr>
        <p:spPr>
          <a:xfrm>
            <a:off x="6170612" y="205581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</a:rPr>
              <a:t>ECycleGAN</a:t>
            </a:r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04BD6B53-3D70-2453-BFA8-CF69E287E80B}"/>
              </a:ext>
            </a:extLst>
          </p:cNvPr>
          <p:cNvSpPr txBox="1">
            <a:spLocks/>
          </p:cNvSpPr>
          <p:nvPr/>
        </p:nvSpPr>
        <p:spPr>
          <a:xfrm>
            <a:off x="6170612" y="287972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dirty="0" err="1">
                <a:solidFill>
                  <a:schemeClr val="accent5"/>
                </a:solidFill>
              </a:rPr>
              <a:t>Residual</a:t>
            </a:r>
            <a:r>
              <a:rPr lang="it-IT" dirty="0">
                <a:solidFill>
                  <a:schemeClr val="accent5"/>
                </a:solidFill>
              </a:rPr>
              <a:t> Dense </a:t>
            </a:r>
            <a:r>
              <a:rPr lang="it-IT" dirty="0" err="1">
                <a:solidFill>
                  <a:schemeClr val="accent5"/>
                </a:solidFill>
              </a:rPr>
              <a:t>Normalization</a:t>
            </a:r>
            <a:r>
              <a:rPr lang="it-IT" dirty="0">
                <a:solidFill>
                  <a:schemeClr val="accent5"/>
                </a:solidFill>
              </a:rPr>
              <a:t> Block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5"/>
                </a:solidFill>
              </a:rPr>
              <a:t>WGAN-GP</a:t>
            </a:r>
            <a:r>
              <a:rPr lang="en-US" dirty="0"/>
              <a:t> as the adversarial loss</a:t>
            </a:r>
          </a:p>
          <a:p>
            <a:pPr>
              <a:buClr>
                <a:schemeClr val="tx1"/>
              </a:buClr>
            </a:pPr>
            <a:r>
              <a:rPr lang="en-US" dirty="0"/>
              <a:t>Cycle consistency based on features extracted from a VGG19 network (</a:t>
            </a:r>
            <a:r>
              <a:rPr lang="en-US" dirty="0">
                <a:solidFill>
                  <a:schemeClr val="accent5"/>
                </a:solidFill>
              </a:rPr>
              <a:t>perceptual similarity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211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C2C0D3-B87E-212D-A5E1-338E07B7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err="1"/>
              <a:t>CycleGAN</a:t>
            </a:r>
            <a:r>
              <a:rPr lang="en-US" sz="5400" dirty="0"/>
              <a:t> vs </a:t>
            </a:r>
            <a:r>
              <a:rPr lang="en-US" sz="5400" dirty="0" err="1"/>
              <a:t>ECycleGAN</a:t>
            </a:r>
            <a:endParaRPr lang="it-IT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53F635B2-E37E-2A70-0D9E-8668D6A68EB7}"/>
              </a:ext>
            </a:extLst>
          </p:cNvPr>
          <p:cNvSpPr txBox="1">
            <a:spLocks/>
          </p:cNvSpPr>
          <p:nvPr/>
        </p:nvSpPr>
        <p:spPr>
          <a:xfrm>
            <a:off x="1520653" y="301704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Residual block</a:t>
            </a:r>
            <a:endParaRPr lang="it-IT" dirty="0">
              <a:solidFill>
                <a:schemeClr val="accent5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D3F2AE-5EC7-EEA0-9A7C-9BF0BDFB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5" y="3648720"/>
            <a:ext cx="4820965" cy="18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AAE120B9-83EB-7D7F-7C7C-D46AAF30A48C}"/>
              </a:ext>
            </a:extLst>
          </p:cNvPr>
          <p:cNvSpPr txBox="1">
            <a:spLocks/>
          </p:cNvSpPr>
          <p:nvPr/>
        </p:nvSpPr>
        <p:spPr>
          <a:xfrm>
            <a:off x="8289421" y="2164802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RDNB</a:t>
            </a:r>
            <a:endParaRPr lang="it-IT" dirty="0">
              <a:solidFill>
                <a:schemeClr val="accent5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6B0B695-62D7-455F-B0F0-F04BA33FB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6" r="63282" b="13458"/>
          <a:stretch/>
        </p:blipFill>
        <p:spPr bwMode="auto">
          <a:xfrm>
            <a:off x="6993012" y="2656976"/>
            <a:ext cx="3888003" cy="14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2407D5D-283F-AD94-5B4B-E349296FF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1807"/>
          <a:stretch/>
        </p:blipFill>
        <p:spPr bwMode="auto">
          <a:xfrm>
            <a:off x="6230570" y="4176288"/>
            <a:ext cx="5482728" cy="23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2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163</TotalTime>
  <Words>518</Words>
  <Application>Microsoft Office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Data Augmentation for Road Sign Detection</vt:lpstr>
      <vt:lpstr>Analyzed papers</vt:lpstr>
      <vt:lpstr>Zhu2017</vt:lpstr>
      <vt:lpstr>CycleGAN</vt:lpstr>
      <vt:lpstr>CycleGAN in emotion classification</vt:lpstr>
      <vt:lpstr>Results</vt:lpstr>
      <vt:lpstr>Zhang2020</vt:lpstr>
      <vt:lpstr>CycleGAN vs ECycleGAN</vt:lpstr>
      <vt:lpstr>CycleGAN vs ECycleGAN</vt:lpstr>
      <vt:lpstr>CycleGAN vs ECycleGAN</vt:lpstr>
      <vt:lpstr>Jakson2019</vt:lpstr>
      <vt:lpstr>Standard style transfer pipeline</vt:lpstr>
      <vt:lpstr>Proposed style transfer pipeline</vt:lpstr>
      <vt:lpstr>Randomization procedure</vt:lpstr>
      <vt:lpstr>Our Idea</vt:lpstr>
      <vt:lpstr>Work Plan</vt:lpstr>
      <vt:lpstr>Work Plan</vt:lpstr>
      <vt:lpstr>Visualization of the idea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Augmentation for Road Sign Detection</dc:title>
  <dc:creator>Samuele Pasini</dc:creator>
  <cp:lastModifiedBy>Corrado Fasana</cp:lastModifiedBy>
  <cp:revision>2</cp:revision>
  <dcterms:created xsi:type="dcterms:W3CDTF">2022-05-18T08:07:13Z</dcterms:created>
  <dcterms:modified xsi:type="dcterms:W3CDTF">2022-05-27T08:39:56Z</dcterms:modified>
</cp:coreProperties>
</file>